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307" r:id="rId3"/>
    <p:sldId id="261" r:id="rId4"/>
    <p:sldId id="263" r:id="rId5"/>
    <p:sldId id="305" r:id="rId6"/>
    <p:sldId id="264" r:id="rId7"/>
    <p:sldId id="265" r:id="rId8"/>
    <p:sldId id="266" r:id="rId9"/>
    <p:sldId id="306" r:id="rId10"/>
    <p:sldId id="267" r:id="rId11"/>
    <p:sldId id="270" r:id="rId12"/>
    <p:sldId id="271" r:id="rId13"/>
    <p:sldId id="272" r:id="rId14"/>
    <p:sldId id="273" r:id="rId15"/>
    <p:sldId id="274" r:id="rId16"/>
    <p:sldId id="277" r:id="rId17"/>
    <p:sldId id="275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84" y="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6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95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555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94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38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06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19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537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824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428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71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5CE3-AEF5-42A4-A357-0D36385B2365}" type="datetimeFigureOut">
              <a:rPr lang="ar-IQ" smtClean="0"/>
              <a:t>16/09/1441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EE5A-983D-4223-9CF2-4AF63AFFBB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926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2507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Advanced </a:t>
            </a:r>
            <a:r>
              <a:rPr lang="en-US" sz="3200" smtClean="0"/>
              <a:t>pharmaceutical analysis</a:t>
            </a:r>
            <a:br>
              <a:rPr lang="en-US" sz="3200" smtClean="0"/>
            </a:br>
            <a:r>
              <a:rPr lang="en-US" sz="3200" smtClean="0"/>
              <a:t>Lect</a:t>
            </a:r>
            <a:r>
              <a:rPr lang="en-US" sz="3200" dirty="0" smtClean="0"/>
              <a:t>. 2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520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648072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Alkanes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Straight </a:t>
            </a:r>
            <a:r>
              <a:rPr lang="en-US" sz="2800" b="1" dirty="0">
                <a:solidFill>
                  <a:srgbClr val="FF0000"/>
                </a:solidFill>
              </a:rPr>
              <a:t>Chain </a:t>
            </a:r>
            <a:r>
              <a:rPr lang="en-US" sz="2800" b="1" dirty="0" smtClean="0">
                <a:solidFill>
                  <a:srgbClr val="FF0000"/>
                </a:solidFill>
              </a:rPr>
              <a:t>Alkanes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[R-Rˉ ]→ R⁺  +  ͘͘Rˉ                     [M⁺]= weak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* preference small R⁺    C</a:t>
            </a:r>
            <a:r>
              <a:rPr lang="en-US" sz="1600" dirty="0" smtClean="0">
                <a:solidFill>
                  <a:srgbClr val="0070C0"/>
                </a:solidFill>
              </a:rPr>
              <a:t>3</a:t>
            </a:r>
            <a:r>
              <a:rPr lang="en-US" sz="2800" dirty="0" smtClean="0">
                <a:solidFill>
                  <a:srgbClr val="0070C0"/>
                </a:solidFill>
              </a:rPr>
              <a:t>H</a:t>
            </a:r>
            <a:r>
              <a:rPr lang="en-US" sz="1600" dirty="0" smtClean="0">
                <a:solidFill>
                  <a:srgbClr val="0070C0"/>
                </a:solidFill>
              </a:rPr>
              <a:t>7</a:t>
            </a:r>
            <a:r>
              <a:rPr lang="en-US" sz="2800" dirty="0" smtClean="0">
                <a:solidFill>
                  <a:srgbClr val="0070C0"/>
                </a:solidFill>
              </a:rPr>
              <a:t>⁺, C</a:t>
            </a:r>
            <a:r>
              <a:rPr lang="en-US" sz="1600" dirty="0" smtClean="0">
                <a:solidFill>
                  <a:srgbClr val="0070C0"/>
                </a:solidFill>
              </a:rPr>
              <a:t>4</a:t>
            </a:r>
            <a:r>
              <a:rPr lang="en-US" sz="2800" dirty="0" smtClean="0">
                <a:solidFill>
                  <a:srgbClr val="0070C0"/>
                </a:solidFill>
              </a:rPr>
              <a:t>H</a:t>
            </a:r>
            <a:r>
              <a:rPr lang="en-US" sz="1600" dirty="0" smtClean="0">
                <a:solidFill>
                  <a:srgbClr val="0070C0"/>
                </a:solidFill>
              </a:rPr>
              <a:t>8</a:t>
            </a:r>
            <a:r>
              <a:rPr lang="en-US" sz="2800" dirty="0" smtClean="0">
                <a:solidFill>
                  <a:srgbClr val="0070C0"/>
                </a:solidFill>
              </a:rPr>
              <a:t>⁺  ,C</a:t>
            </a:r>
            <a:r>
              <a:rPr lang="en-US" sz="1600" dirty="0" smtClean="0">
                <a:solidFill>
                  <a:srgbClr val="0070C0"/>
                </a:solidFill>
              </a:rPr>
              <a:t>5</a:t>
            </a:r>
            <a:r>
              <a:rPr lang="en-US" sz="2800" dirty="0" smtClean="0">
                <a:solidFill>
                  <a:srgbClr val="0070C0"/>
                </a:solidFill>
              </a:rPr>
              <a:t>H</a:t>
            </a:r>
            <a:r>
              <a:rPr lang="en-US" sz="1600" dirty="0" smtClean="0">
                <a:solidFill>
                  <a:srgbClr val="0070C0"/>
                </a:solidFill>
              </a:rPr>
              <a:t>11</a:t>
            </a:r>
            <a:r>
              <a:rPr lang="en-US" sz="2800" dirty="0" smtClean="0">
                <a:solidFill>
                  <a:srgbClr val="0070C0"/>
                </a:solidFill>
              </a:rPr>
              <a:t>⁺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A peak for M-CH</a:t>
            </a:r>
            <a:r>
              <a:rPr lang="en-US" sz="1600" dirty="0"/>
              <a:t>3</a:t>
            </a:r>
            <a:r>
              <a:rPr lang="en-US" sz="2800" dirty="0"/>
              <a:t> is often weak or </a:t>
            </a:r>
            <a:r>
              <a:rPr lang="en-US" sz="2800" dirty="0" smtClean="0"/>
              <a:t>absent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/>
            </a:r>
            <a:br>
              <a:rPr lang="ar-IQ" sz="2800" dirty="0" smtClean="0"/>
            </a:br>
            <a:endParaRPr lang="ar-IQ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74961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6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5" y="476672"/>
            <a:ext cx="797307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1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8092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5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32271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Branched Alkanes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dirty="0"/>
              <a:t>• </a:t>
            </a:r>
            <a:r>
              <a:rPr lang="en-US" sz="2400" dirty="0"/>
              <a:t>Smaller </a:t>
            </a:r>
            <a:r>
              <a:rPr lang="en-US" sz="2400" dirty="0" smtClean="0"/>
              <a:t>M⁺ peak</a:t>
            </a:r>
            <a:r>
              <a:rPr lang="en-US" sz="2400" dirty="0"/>
              <a:t>; may be absent</a:t>
            </a:r>
            <a:br>
              <a:rPr lang="en-US" sz="2400" dirty="0"/>
            </a:br>
            <a:r>
              <a:rPr lang="en-US" sz="2400" dirty="0"/>
              <a:t>• More fragmentation at highly branched </a:t>
            </a:r>
            <a:r>
              <a:rPr lang="en-US" sz="2400" dirty="0" smtClean="0"/>
              <a:t>positions</a:t>
            </a:r>
            <a:br>
              <a:rPr lang="en-US" sz="2400" dirty="0" smtClean="0"/>
            </a:br>
            <a:r>
              <a:rPr lang="en-US" sz="2400" dirty="0" smtClean="0"/>
              <a:t>* preference for 2  ͦ,  3 ͦcarbocation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2390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9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94722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0891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7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7413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Cycloalkanes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Relatively large </a:t>
            </a:r>
            <a:r>
              <a:rPr lang="en-US" sz="2800" dirty="0" smtClean="0"/>
              <a:t>M⁺ peak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• Significant peak at M-28 (often the base peak) due to loss of ethylene</a:t>
            </a:r>
            <a:br>
              <a:rPr lang="en-US" sz="2800" dirty="0"/>
            </a:br>
            <a:r>
              <a:rPr lang="en-US" sz="2800" dirty="0"/>
              <a:t>• M-15: from </a:t>
            </a:r>
            <a:r>
              <a:rPr lang="en-US" sz="2800" dirty="0" smtClean="0"/>
              <a:t>rearrangement</a:t>
            </a:r>
            <a:br>
              <a:rPr lang="en-US" sz="28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832074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9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" y="2346047"/>
            <a:ext cx="9114442" cy="518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" y="0"/>
            <a:ext cx="9114442" cy="23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3" y="260648"/>
            <a:ext cx="8099695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9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63284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5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endParaRPr lang="ar-IQ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0" y="188640"/>
            <a:ext cx="877057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5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42493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7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695450"/>
            <a:ext cx="49530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06489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2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632848" cy="58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6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6466730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568952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endParaRPr lang="ar-IQ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777686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1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endParaRPr lang="ar-IQ" sz="28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128791" cy="320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3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7</Words>
  <Application>Microsoft Office PowerPoint</Application>
  <PresentationFormat>عرض على الشاشة (3:4)‏</PresentationFormat>
  <Paragraphs>4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نسق Office</vt:lpstr>
      <vt:lpstr>Advanced pharmaceutical analysis Lect. 2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Alkanes  Straight Chain Alkanes [R-Rˉ ]→ R⁺  +  ͘͘Rˉ                     [M⁺]= weak * preference small R⁺    C3H7⁺, C4H8⁺  ,C5H11⁺   • A peak for M-CH3 is often weak or absent            </vt:lpstr>
      <vt:lpstr>عرض تقديمي في PowerPoint</vt:lpstr>
      <vt:lpstr>عرض تقديمي في PowerPoint</vt:lpstr>
      <vt:lpstr>Branched Alkanes • Smaller M⁺ peak; may be absent • More fragmentation at highly branched positions * preference for 2  ͦ,  3 ͦcarbocation          </vt:lpstr>
      <vt:lpstr>عرض تقديمي في PowerPoint</vt:lpstr>
      <vt:lpstr>Cycloalkanes • Relatively large M⁺ peak • Significant peak at M-28 (often the base peak) due to loss of ethylene • M-15: from rearrangement          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HUSSAIN</cp:lastModifiedBy>
  <cp:revision>48</cp:revision>
  <dcterms:created xsi:type="dcterms:W3CDTF">2018-05-02T02:16:11Z</dcterms:created>
  <dcterms:modified xsi:type="dcterms:W3CDTF">2020-05-07T23:29:21Z</dcterms:modified>
</cp:coreProperties>
</file>